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5" r:id="rId3"/>
    <p:sldId id="278" r:id="rId4"/>
    <p:sldId id="277" r:id="rId5"/>
    <p:sldId id="279" r:id="rId6"/>
    <p:sldId id="276" r:id="rId7"/>
    <p:sldId id="280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428" autoAdjust="0"/>
  </p:normalViewPr>
  <p:slideViewPr>
    <p:cSldViewPr snapToGrid="0" snapToObjects="1">
      <p:cViewPr varScale="1">
        <p:scale>
          <a:sx n="67" d="100"/>
          <a:sy n="67" d="100"/>
        </p:scale>
        <p:origin x="1212" y="5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7"/>
          <a:stretch/>
        </p:blipFill>
        <p:spPr>
          <a:xfrm>
            <a:off x="4729598" y="0"/>
            <a:ext cx="442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Advanced SWAT Day 5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we learn yesterday?</a:t>
            </a:r>
          </a:p>
          <a:p>
            <a:r>
              <a:rPr lang="en-AU" dirty="0" smtClean="0"/>
              <a:t>Lots and lots of SWAT-CUP</a:t>
            </a:r>
          </a:p>
          <a:p>
            <a:r>
              <a:rPr lang="en-AU" dirty="0" smtClean="0"/>
              <a:t>Demonstrated code for selecting rainfall data with fewer missing data</a:t>
            </a:r>
          </a:p>
          <a:p>
            <a:r>
              <a:rPr lang="en-AU" dirty="0" smtClean="0"/>
              <a:t>Short introduction in </a:t>
            </a:r>
            <a:r>
              <a:rPr lang="en-AU" dirty="0" err="1" smtClean="0"/>
              <a:t>hydroPSO</a:t>
            </a:r>
            <a:endParaRPr lang="en-AU" dirty="0" smtClean="0"/>
          </a:p>
          <a:p>
            <a:r>
              <a:rPr lang="en-AU" dirty="0" smtClean="0"/>
              <a:t>Discussion about satellite data and the use in hydrological modelling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4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Lots and lots of SWAT-CUP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We </a:t>
            </a:r>
            <a:r>
              <a:rPr lang="en-AU" dirty="0" smtClean="0"/>
              <a:t>reviewed the </a:t>
            </a:r>
            <a:r>
              <a:rPr lang="en-AU" dirty="0"/>
              <a:t>Santa-Lucia SWAT model in SWAT-CUP as a SUFI-2</a:t>
            </a:r>
          </a:p>
          <a:p>
            <a:r>
              <a:rPr lang="en-AU" dirty="0" smtClean="0"/>
              <a:t>Identified errors in the definition of parameters for different groups.</a:t>
            </a:r>
            <a:endParaRPr lang="en-AU" dirty="0"/>
          </a:p>
          <a:p>
            <a:pPr lvl="1"/>
            <a:r>
              <a:rPr lang="en-AU" dirty="0"/>
              <a:t>Demonstrated how you can separate parameters by different </a:t>
            </a:r>
            <a:r>
              <a:rPr lang="en-AU" dirty="0" err="1"/>
              <a:t>landuse</a:t>
            </a:r>
            <a:r>
              <a:rPr lang="en-AU" dirty="0"/>
              <a:t> and soil hydrologic groups (see page 51 in SWAT-CUP manual</a:t>
            </a:r>
            <a:r>
              <a:rPr lang="en-AU" dirty="0" smtClean="0"/>
              <a:t>)</a:t>
            </a:r>
          </a:p>
          <a:p>
            <a:pPr lvl="1"/>
            <a:r>
              <a:rPr lang="en-AU" dirty="0" err="1" smtClean="0"/>
              <a:t>Landuse</a:t>
            </a:r>
            <a:r>
              <a:rPr lang="en-AU" dirty="0" smtClean="0"/>
              <a:t> needs 6 under scores not 4</a:t>
            </a:r>
          </a:p>
          <a:p>
            <a:r>
              <a:rPr lang="en-AU" dirty="0" smtClean="0"/>
              <a:t>Stepped through every file in the PSO.IN and showed how data is generated:</a:t>
            </a:r>
          </a:p>
          <a:p>
            <a:pPr lvl="1"/>
            <a:r>
              <a:rPr lang="en-AU" dirty="0" smtClean="0"/>
              <a:t>For observed_rch.txt you need the R script to quickly generate the observed data. Make sure you check the input </a:t>
            </a:r>
            <a:r>
              <a:rPr lang="en-AU" dirty="0" err="1" smtClean="0"/>
              <a:t>carfully</a:t>
            </a:r>
            <a:endParaRPr lang="en-AU" dirty="0" smtClean="0"/>
          </a:p>
          <a:p>
            <a:pPr lvl="1"/>
            <a:r>
              <a:rPr lang="en-AU" dirty="0"/>
              <a:t>See: </a:t>
            </a:r>
            <a:r>
              <a:rPr lang="en-AU" dirty="0" smtClean="0"/>
              <a:t>20170810_MorningSantaLuciaSWATCup.R</a:t>
            </a:r>
          </a:p>
        </p:txBody>
      </p:sp>
    </p:spTree>
    <p:extLst>
      <p:ext uri="{BB962C8B-B14F-4D97-AF65-F5344CB8AC3E}">
        <p14:creationId xmlns:p14="http://schemas.microsoft.com/office/powerpoint/2010/main" val="42382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Lots and lots of SWAT-CUP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Investigated the results of the SUFI2 to decide which parameters to include in the PSO optimisation</a:t>
            </a:r>
          </a:p>
          <a:p>
            <a:r>
              <a:rPr lang="en-AU" dirty="0" smtClean="0"/>
              <a:t>Set up PSO optimisation, analyse results today</a:t>
            </a:r>
          </a:p>
          <a:p>
            <a:r>
              <a:rPr lang="en-AU" dirty="0" smtClean="0"/>
              <a:t>Includes optimisation on Flow and ET</a:t>
            </a:r>
          </a:p>
          <a:p>
            <a:r>
              <a:rPr lang="en-AU" dirty="0" smtClean="0"/>
              <a:t>To do just “flow”: switch off “sub” and check pso_extract.bat</a:t>
            </a:r>
          </a:p>
          <a:p>
            <a:endParaRPr lang="en-AU" dirty="0"/>
          </a:p>
          <a:p>
            <a:r>
              <a:rPr lang="en-AU" dirty="0" smtClean="0"/>
              <a:t>How to validate/evaluate</a:t>
            </a:r>
          </a:p>
          <a:p>
            <a:pPr lvl="1"/>
            <a:r>
              <a:rPr lang="en-AU" dirty="0" smtClean="0"/>
              <a:t>Take “best pars” from calibration and put in to par_inf.txt</a:t>
            </a:r>
          </a:p>
          <a:p>
            <a:pPr lvl="1"/>
            <a:r>
              <a:rPr lang="en-AU" dirty="0" smtClean="0"/>
              <a:t>Set par_inf.txt to 1 simulation and 1 iteration</a:t>
            </a:r>
          </a:p>
          <a:p>
            <a:pPr lvl="1"/>
            <a:r>
              <a:rPr lang="en-AU" dirty="0" smtClean="0"/>
              <a:t>Generate new observed_rch.txt and observed.txt (and observed_sub.txt) using R script for a “validation period” (maybe 2005 – 2007)</a:t>
            </a:r>
          </a:p>
          <a:p>
            <a:pPr lvl="1"/>
            <a:r>
              <a:rPr lang="en-AU" dirty="0" smtClean="0"/>
              <a:t>Clip and paste into SWAT-CUP files, run calibration (only 1 simulation) and analyse results</a:t>
            </a:r>
          </a:p>
        </p:txBody>
      </p:sp>
    </p:spTree>
    <p:extLst>
      <p:ext uri="{BB962C8B-B14F-4D97-AF65-F5344CB8AC3E}">
        <p14:creationId xmlns:p14="http://schemas.microsoft.com/office/powerpoint/2010/main" val="16719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Rainfall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Script should be generic, Willem needs to test for </a:t>
            </a:r>
            <a:r>
              <a:rPr lang="en-AU" dirty="0" err="1" smtClean="0"/>
              <a:t>subbasins</a:t>
            </a:r>
            <a:r>
              <a:rPr lang="en-AU" dirty="0" smtClean="0"/>
              <a:t> from QSWAT from Flora</a:t>
            </a:r>
          </a:p>
          <a:p>
            <a:r>
              <a:rPr lang="en-AU" dirty="0" smtClean="0"/>
              <a:t>Now includes excluding rainfall stations with &gt; 10% NA values</a:t>
            </a:r>
          </a:p>
          <a:p>
            <a:pPr lvl="1"/>
            <a:r>
              <a:rPr lang="en-AU" dirty="0" smtClean="0"/>
              <a:t>Check with Willem when you want to use this script: not easy</a:t>
            </a:r>
          </a:p>
          <a:p>
            <a:pPr lvl="1"/>
            <a:r>
              <a:rPr lang="en-AU" dirty="0"/>
              <a:t>“</a:t>
            </a:r>
            <a:r>
              <a:rPr lang="en-AU" dirty="0" err="1" smtClean="0"/>
              <a:t>SantaLuciaStationsToPCPFile.R</a:t>
            </a:r>
            <a:r>
              <a:rPr lang="en-AU" dirty="0" smtClean="0"/>
              <a:t>” in functions folder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We also looked at CHIRPS, we need to learn how to download and use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Can compare to observed data, satellite data and station data were used to develop data set.</a:t>
            </a:r>
          </a:p>
          <a:p>
            <a:endParaRPr lang="en-AU" dirty="0" smtClean="0">
              <a:sym typeface="Wingdings" panose="05000000000000000000" pitchFamily="2" charset="2"/>
            </a:endParaRPr>
          </a:p>
          <a:p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1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We discussed satellite data more general and what can be useful in hydrological modelling</a:t>
            </a:r>
          </a:p>
          <a:p>
            <a:r>
              <a:rPr lang="en-AU" dirty="0" smtClean="0"/>
              <a:t>Willem’s opinion:</a:t>
            </a:r>
          </a:p>
          <a:p>
            <a:pPr lvl="1"/>
            <a:r>
              <a:rPr lang="en-AU" dirty="0" smtClean="0"/>
              <a:t>The main strength in satellites is in landscape energy balance</a:t>
            </a:r>
          </a:p>
          <a:p>
            <a:pPr lvl="1"/>
            <a:r>
              <a:rPr lang="en-AU" dirty="0" smtClean="0"/>
              <a:t>Most satellites have just colour bands and infrared</a:t>
            </a:r>
          </a:p>
          <a:p>
            <a:pPr lvl="1"/>
            <a:r>
              <a:rPr lang="en-AU" dirty="0" smtClean="0"/>
              <a:t>Microwave for soil moisture: trade-off spatial scale and depth of penetration: large spatial, deeper penetration, small spatial, shallow penetration. </a:t>
            </a:r>
            <a:endParaRPr lang="en-AU" dirty="0"/>
          </a:p>
          <a:p>
            <a:pPr lvl="1"/>
            <a:r>
              <a:rPr lang="en-AU" dirty="0" smtClean="0"/>
              <a:t>For hydrology: deep soil moisture is more important</a:t>
            </a:r>
          </a:p>
          <a:p>
            <a:pPr lvl="1"/>
            <a:r>
              <a:rPr lang="en-AU" dirty="0" smtClean="0"/>
              <a:t>For climate: shallow soil moisture</a:t>
            </a:r>
          </a:p>
          <a:p>
            <a:pPr lvl="1"/>
            <a:r>
              <a:rPr lang="en-AU" dirty="0" smtClean="0"/>
              <a:t>Water quality: Lakes and oceans, not sure about rivers (apart from very big rivers) </a:t>
            </a:r>
          </a:p>
          <a:p>
            <a:pPr lvl="1"/>
            <a:r>
              <a:rPr lang="en-AU" dirty="0" smtClean="0"/>
              <a:t>Can observe flooding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are we doing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How to extract and plot results from SWAT-CUP with R</a:t>
            </a:r>
          </a:p>
          <a:p>
            <a:r>
              <a:rPr lang="en-AU" dirty="0" err="1" smtClean="0"/>
              <a:t>hydroPSO</a:t>
            </a:r>
            <a:r>
              <a:rPr lang="en-AU" dirty="0" smtClean="0"/>
              <a:t> set-up Santa Lucia</a:t>
            </a:r>
          </a:p>
          <a:p>
            <a:pPr lvl="1"/>
            <a:r>
              <a:rPr lang="en-AU" dirty="0" smtClean="0"/>
              <a:t>Run small example</a:t>
            </a:r>
          </a:p>
          <a:p>
            <a:r>
              <a:rPr lang="en-AU" dirty="0" smtClean="0"/>
              <a:t>Discussion and questions</a:t>
            </a:r>
          </a:p>
          <a:p>
            <a:endParaRPr lang="en-AU" dirty="0"/>
          </a:p>
          <a:p>
            <a:r>
              <a:rPr lang="en-AU" dirty="0" smtClean="0"/>
              <a:t>To do list Willem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Santa Lucia nutrient and multiple flow stations example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New handout/test </a:t>
            </a:r>
            <a:r>
              <a:rPr lang="en-AU" dirty="0" err="1" smtClean="0"/>
              <a:t>MODISTools</a:t>
            </a:r>
            <a:r>
              <a:rPr lang="en-AU" dirty="0" smtClean="0"/>
              <a:t> or </a:t>
            </a:r>
            <a:r>
              <a:rPr lang="en-AU" dirty="0" err="1" smtClean="0"/>
              <a:t>MODIStsp</a:t>
            </a:r>
            <a:endParaRPr lang="en-AU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Extract CHIRPS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Better handout HPC Sydney for </a:t>
            </a:r>
            <a:r>
              <a:rPr lang="en-AU" dirty="0" err="1" smtClean="0"/>
              <a:t>hydroPSO</a:t>
            </a:r>
            <a:endParaRPr lang="en-AU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strike="sngStrike" dirty="0" smtClean="0"/>
              <a:t>Old teaching material: </a:t>
            </a:r>
            <a:r>
              <a:rPr lang="en-AU" strike="sngStrike" dirty="0" err="1" smtClean="0"/>
              <a:t>landuse</a:t>
            </a:r>
            <a:r>
              <a:rPr lang="en-AU" strike="sngStrike" dirty="0" smtClean="0"/>
              <a:t> change: on drive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“cheat sheet” Validation/Evaluation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94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do list </a:t>
            </a:r>
            <a:r>
              <a:rPr lang="en-AU" dirty="0" smtClean="0"/>
              <a:t>Willem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AU" dirty="0" smtClean="0"/>
              <a:t>Santa </a:t>
            </a:r>
            <a:r>
              <a:rPr lang="en-AU" dirty="0"/>
              <a:t>Lucia nutrient and multiple flow stations example</a:t>
            </a:r>
          </a:p>
          <a:p>
            <a:pPr marL="514350" indent="-457200">
              <a:buFont typeface="+mj-lt"/>
              <a:buAutoNum type="arabicPeriod"/>
            </a:pPr>
            <a:r>
              <a:rPr lang="en-AU" dirty="0"/>
              <a:t>New handout/test </a:t>
            </a:r>
            <a:r>
              <a:rPr lang="en-AU" dirty="0" err="1"/>
              <a:t>MODISTools</a:t>
            </a:r>
            <a:r>
              <a:rPr lang="en-AU" dirty="0"/>
              <a:t> or </a:t>
            </a:r>
            <a:r>
              <a:rPr lang="en-AU" dirty="0" err="1"/>
              <a:t>MODIStsp</a:t>
            </a:r>
            <a:endParaRPr lang="en-AU" dirty="0"/>
          </a:p>
          <a:p>
            <a:pPr marL="514350" indent="-457200">
              <a:buFont typeface="+mj-lt"/>
              <a:buAutoNum type="arabicPeriod"/>
            </a:pPr>
            <a:r>
              <a:rPr lang="en-AU" dirty="0"/>
              <a:t>Extract CHIRPS</a:t>
            </a:r>
          </a:p>
          <a:p>
            <a:pPr marL="514350" indent="-457200">
              <a:buFont typeface="+mj-lt"/>
              <a:buAutoNum type="arabicPeriod"/>
            </a:pPr>
            <a:r>
              <a:rPr lang="en-AU" dirty="0" smtClean="0"/>
              <a:t>Get </a:t>
            </a:r>
            <a:r>
              <a:rPr lang="en-AU" dirty="0" err="1" smtClean="0"/>
              <a:t>hydroPSO</a:t>
            </a:r>
            <a:r>
              <a:rPr lang="en-AU" dirty="0" smtClean="0"/>
              <a:t> to work for </a:t>
            </a:r>
            <a:r>
              <a:rPr lang="en-AU" dirty="0" err="1" smtClean="0"/>
              <a:t>SantaLucia</a:t>
            </a:r>
            <a:endParaRPr lang="en-AU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Split parameters by </a:t>
            </a:r>
            <a:r>
              <a:rPr lang="en-AU" dirty="0" err="1" smtClean="0"/>
              <a:t>subbasin</a:t>
            </a:r>
            <a:r>
              <a:rPr lang="en-AU" dirty="0" smtClean="0"/>
              <a:t>, land use and soil type</a:t>
            </a:r>
          </a:p>
          <a:p>
            <a:pPr marL="514350" indent="-457200">
              <a:buFont typeface="+mj-lt"/>
              <a:buAutoNum type="arabicPeriod"/>
            </a:pPr>
            <a:r>
              <a:rPr lang="en-AU" dirty="0"/>
              <a:t>Better handout HPC Sydney for </a:t>
            </a:r>
            <a:r>
              <a:rPr lang="en-AU" dirty="0" err="1" smtClean="0"/>
              <a:t>hydroPSO</a:t>
            </a:r>
            <a:endParaRPr lang="en-AU" dirty="0"/>
          </a:p>
          <a:p>
            <a:pPr marL="514350" indent="-457200">
              <a:buFont typeface="+mj-lt"/>
              <a:buAutoNum type="arabicPeriod"/>
            </a:pPr>
            <a:r>
              <a:rPr lang="en-AU" strike="sngStrike" dirty="0"/>
              <a:t>Old teaching material: </a:t>
            </a:r>
            <a:r>
              <a:rPr lang="en-AU" strike="sngStrike" dirty="0" err="1"/>
              <a:t>landuse</a:t>
            </a:r>
            <a:r>
              <a:rPr lang="en-AU" strike="sngStrike" dirty="0"/>
              <a:t> change: on drive</a:t>
            </a:r>
          </a:p>
          <a:p>
            <a:pPr marL="514350" indent="-457200">
              <a:buFont typeface="+mj-lt"/>
              <a:buAutoNum type="arabicPeriod"/>
            </a:pPr>
            <a:r>
              <a:rPr lang="en-AU" dirty="0"/>
              <a:t>“cheat sheet” Validation/Evaluation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7745641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F33DC36-D0A2-419C-8ABE-6158BD446B9A}" vid="{BACEE764-A352-4AF3-95D2-A0F72701F4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USYDtemplate</Template>
  <TotalTime>1863</TotalTime>
  <Words>542</Words>
  <Application>Microsoft Office PowerPoint</Application>
  <PresentationFormat>On-screen Show (4:3)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Arial</vt:lpstr>
      <vt:lpstr>Lucida Grande</vt:lpstr>
      <vt:lpstr>Tw Cen MT</vt:lpstr>
      <vt:lpstr>Wingdings</vt:lpstr>
      <vt:lpstr>PPT-template-standard_August15</vt:lpstr>
      <vt:lpstr>Course Advanced SWAT Day 5</vt:lpstr>
      <vt:lpstr>Lots and lots of SWAT-CUP</vt:lpstr>
      <vt:lpstr>Lots and lots of SWAT-CUP</vt:lpstr>
      <vt:lpstr>Rainfall data</vt:lpstr>
      <vt:lpstr>Miscellaneous</vt:lpstr>
      <vt:lpstr>What are we doing today</vt:lpstr>
      <vt:lpstr>To do list Willem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Advanced SWAT Day 2</dc:title>
  <dc:creator>Willem Vervoort</dc:creator>
  <cp:lastModifiedBy>Willem Vervoort</cp:lastModifiedBy>
  <cp:revision>27</cp:revision>
  <cp:lastPrinted>2015-06-26T01:12:18Z</cp:lastPrinted>
  <dcterms:created xsi:type="dcterms:W3CDTF">2017-08-07T22:33:33Z</dcterms:created>
  <dcterms:modified xsi:type="dcterms:W3CDTF">2017-08-11T19:34:25Z</dcterms:modified>
</cp:coreProperties>
</file>